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6" r:id="rId3"/>
    <p:sldId id="283" r:id="rId4"/>
    <p:sldId id="284" r:id="rId5"/>
    <p:sldId id="274" r:id="rId6"/>
    <p:sldId id="275" r:id="rId7"/>
    <p:sldId id="281" r:id="rId8"/>
    <p:sldId id="285" r:id="rId9"/>
    <p:sldId id="286" r:id="rId10"/>
    <p:sldId id="260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BB7354"/>
    <a:srgbClr val="EB9A76"/>
    <a:srgbClr val="F3A37E"/>
    <a:srgbClr val="F3C4AD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4"/>
    <p:restoredTop sz="94658"/>
  </p:normalViewPr>
  <p:slideViewPr>
    <p:cSldViewPr snapToGrid="0">
      <p:cViewPr varScale="1">
        <p:scale>
          <a:sx n="74" d="100"/>
          <a:sy n="74" d="100"/>
        </p:scale>
        <p:origin x="8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F5129-D12C-DD4E-A5C3-B2A7A7E39A4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C37FD-0AAE-2640-8AAE-05090630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46BD-B932-4186-B25C-7A7C737D4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EE416-96B4-4575-8A5A-56E681552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B560-F7F5-48C0-A31A-C5B8AC03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2607-63DE-4882-B1DA-92915CEB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BC8E-194C-48E1-A423-621E3A46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31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1979-678B-4D21-A7DE-981163D0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3371E-AC1B-4930-B9A5-8A8B4FB95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12732-78B1-4FA0-B549-E8DA8826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ADF87-2B3E-45D6-A404-61394486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20927-63DC-451F-95CF-26569FEA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47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F894F-4A7D-4E97-A122-28674F086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BA241-13F7-4F6B-AA8D-193802D6A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8FF0F-207F-4685-8807-07E8478B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19959-5475-464A-B51A-EE546E04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174A1-CD40-465E-8C4B-E6BED146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57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4536-9D5E-4251-A942-9C074A6E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B35FF-39AD-42F4-BEAD-CD78CD817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D4068-67D5-4546-B431-78AF5BF0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84E55-5C73-4F5D-ADD8-53C4F2F6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BB53D-2D8F-4760-BA4D-96066214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39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8E09-C990-4174-8A85-56AECBCE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9DFA4-7F2D-4767-95C3-8240447CA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99769-5881-4C2B-A10C-F0C9595E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9C3CC-1FDE-4ABB-98B9-B6314F5F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4421A-755B-4A87-9EBD-42AFC8A1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12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6DEC-1B08-4641-8D3D-52902CCE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5B978-D715-4247-A51B-FCE5AE548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F3FE3-7EFA-40F0-AFAF-E636FCD6D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03921-5C38-4F78-A7F1-29F3B2A73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29B5A-3E20-4C20-9023-AA8561AE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DBC81-C110-4C9E-A4D6-472B1E91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32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A2F9-0D5C-4F0D-9E2D-078926BF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7685E-4FDA-458B-A986-F7F9AE7C3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B0738-DB47-4040-A6A0-9B50F6415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92768-EBBD-46C8-91C8-2A19D4143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D9BD3-5F41-454E-9D9E-AAB68E2C6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6F18C-6CF4-4E1A-85CF-9AF309DD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116FCC-0ED8-4E10-AC1C-B3D42D67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AEE2B-1A5A-4581-A644-815CA76E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51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26D6-A3E3-4EF0-9829-3A6F2E89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57DB7-58F2-45BA-9911-D8220005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92263-A6E7-4522-8FA6-2E5451A00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4FC79-B0F7-43F3-85B7-E246983D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129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C67A9-2740-4220-A813-25772EA3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D6651-02FC-45F8-A5E0-90FBFB33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0D2E9-934D-4195-8F0E-D905C334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514E-A2F2-4F1A-9368-8DF738E2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F5410-ACA3-433D-9C25-644FC960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C7445-0197-441A-8BDE-34D8F794E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798D5-DE6A-4FC1-8AB6-14956AEB5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89374-0AB2-469B-BD23-43FB7280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4CFF-6BD8-4A5B-B078-EA9B5F7F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25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3DDE-C77D-43FE-A736-FFA55D13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B42E8-B219-4A4D-8A20-B4DE627D5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E4146-C2C8-4993-B417-32CF403E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68AF0-29C1-41CA-829C-155D07E7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4E634E-094A-4B0D-92FC-AB0F0F52A451}" type="datetimeFigureOut">
              <a:rPr lang="en-GB" smtClean="0"/>
              <a:t>16/01/2019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96BCA-DD1A-4C45-B455-10C148B91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0E425-2324-48DB-8090-336D4047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AC427-E41B-4725-BCAA-E621D4C7FE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86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3705828" y="636606"/>
            <a:ext cx="1768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B5B5B5"/>
                </a:solidFill>
                <a:latin typeface="FranklinGothic URW Book" charset="0"/>
                <a:ea typeface="FranklinGothic URW Book" charset="0"/>
                <a:cs typeface="FranklinGothic URW Book" charset="0"/>
              </a:rPr>
              <a:t>Discover more about us</a:t>
            </a:r>
          </a:p>
          <a:p>
            <a:r>
              <a:rPr lang="en-US" sz="800">
                <a:solidFill>
                  <a:srgbClr val="B5B5B5"/>
                </a:solidFill>
                <a:latin typeface="FranklinGothic URW Book" charset="0"/>
                <a:ea typeface="FranklinGothic URW Book" charset="0"/>
                <a:cs typeface="FranklinGothic URW Book" charset="0"/>
              </a:rPr>
              <a:t>at </a:t>
            </a:r>
            <a:r>
              <a:rPr lang="en-US" sz="800" b="1" err="1">
                <a:solidFill>
                  <a:srgbClr val="B5B5B5"/>
                </a:solidFill>
                <a:latin typeface="FranklinGothic URW Book" charset="0"/>
                <a:ea typeface="FranklinGothic URW Book" charset="0"/>
                <a:cs typeface="FranklinGothic URW Book" charset="0"/>
              </a:rPr>
              <a:t>harnham.com</a:t>
            </a:r>
            <a:endParaRPr lang="en-US" sz="800" b="1">
              <a:solidFill>
                <a:srgbClr val="B5B5B5"/>
              </a:solidFill>
              <a:latin typeface="FranklinGothic URW Book" charset="0"/>
              <a:ea typeface="FranklinGothic URW Book" charset="0"/>
              <a:cs typeface="FranklinGothic URW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5" y="563997"/>
            <a:ext cx="1395715" cy="34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2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89211" y="3663284"/>
            <a:ext cx="170777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Name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20725" y="3932233"/>
            <a:ext cx="412751" cy="3175"/>
          </a:xfrm>
          <a:prstGeom prst="line">
            <a:avLst/>
          </a:prstGeom>
          <a:ln>
            <a:solidFill>
              <a:srgbClr val="EB9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 noChangeAspect="1"/>
          </p:cNvCxnSpPr>
          <p:nvPr/>
        </p:nvCxnSpPr>
        <p:spPr>
          <a:xfrm flipH="1">
            <a:off x="-98216" y="-63831"/>
            <a:ext cx="6944812" cy="6939022"/>
          </a:xfrm>
          <a:prstGeom prst="line">
            <a:avLst/>
          </a:prstGeom>
          <a:ln>
            <a:gradFill>
              <a:gsLst>
                <a:gs pos="0">
                  <a:srgbClr val="BB7354"/>
                </a:gs>
                <a:gs pos="100000">
                  <a:srgbClr val="F3C4AD"/>
                </a:gs>
              </a:gsLst>
              <a:lin ang="162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 flipH="1">
            <a:off x="10510907" y="5197642"/>
            <a:ext cx="1678948" cy="1677549"/>
          </a:xfrm>
          <a:prstGeom prst="line">
            <a:avLst/>
          </a:prstGeom>
          <a:ln>
            <a:gradFill>
              <a:gsLst>
                <a:gs pos="0">
                  <a:srgbClr val="BB7354"/>
                </a:gs>
                <a:gs pos="100000">
                  <a:srgbClr val="F3C4AD"/>
                </a:gs>
              </a:gsLst>
              <a:lin ang="162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3078" y="2448671"/>
            <a:ext cx="8646694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60"/>
              </a:lnSpc>
            </a:pPr>
            <a:r>
              <a:rPr lang="en-US" sz="60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DATA &amp; ANALYTICS</a:t>
            </a:r>
          </a:p>
          <a:p>
            <a:pPr>
              <a:lnSpc>
                <a:spcPts val="4860"/>
              </a:lnSpc>
            </a:pPr>
            <a:r>
              <a:rPr lang="en-US" sz="6000" dirty="0">
                <a:latin typeface="Franklin Gothic Demi Cond" charset="0"/>
                <a:ea typeface="Franklin Gothic Demi Cond" charset="0"/>
                <a:cs typeface="Franklin Gothic Demi Cond" charset="0"/>
              </a:rPr>
              <a:t>RECRUITMENT</a:t>
            </a:r>
          </a:p>
        </p:txBody>
      </p:sp>
    </p:spTree>
    <p:extLst>
      <p:ext uri="{BB962C8B-B14F-4D97-AF65-F5344CB8AC3E}">
        <p14:creationId xmlns:p14="http://schemas.microsoft.com/office/powerpoint/2010/main" val="1097550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3078" y="2448671"/>
            <a:ext cx="8646694" cy="74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60"/>
              </a:lnSpc>
            </a:pPr>
            <a:r>
              <a:rPr lang="en-US" sz="60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0412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9211" y="3663284"/>
            <a:ext cx="170777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Name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20725" y="3932233"/>
            <a:ext cx="412751" cy="3175"/>
          </a:xfrm>
          <a:prstGeom prst="line">
            <a:avLst/>
          </a:prstGeom>
          <a:ln>
            <a:solidFill>
              <a:srgbClr val="EB9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3078" y="2448671"/>
            <a:ext cx="8646694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60"/>
              </a:lnSpc>
            </a:pPr>
            <a:r>
              <a:rPr lang="en-US" sz="60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THANK YOU</a:t>
            </a:r>
          </a:p>
          <a:p>
            <a:pPr>
              <a:lnSpc>
                <a:spcPts val="4860"/>
              </a:lnSpc>
            </a:pPr>
            <a:r>
              <a:rPr lang="en-US" sz="6000" dirty="0">
                <a:latin typeface="Franklin Gothic Demi Cond" charset="0"/>
                <a:ea typeface="Franklin Gothic Demi Cond" charset="0"/>
                <a:cs typeface="Franklin Gothic Demi Cond" charset="0"/>
              </a:rPr>
              <a:t>FOR YOUR TIME</a:t>
            </a:r>
          </a:p>
        </p:txBody>
      </p:sp>
    </p:spTree>
    <p:extLst>
      <p:ext uri="{BB962C8B-B14F-4D97-AF65-F5344CB8AC3E}">
        <p14:creationId xmlns:p14="http://schemas.microsoft.com/office/powerpoint/2010/main" val="62158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5432" y="2021305"/>
            <a:ext cx="8646694" cy="122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60"/>
              </a:lnSpc>
            </a:pPr>
            <a:r>
              <a:rPr lang="en-US" sz="48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WHAT’S ON THE </a:t>
            </a:r>
            <a:br>
              <a:rPr lang="en-US" sz="4800" dirty="0">
                <a:latin typeface="Franklin Gothic Medium Cond" charset="0"/>
                <a:ea typeface="Franklin Gothic Medium Cond" charset="0"/>
                <a:cs typeface="Franklin Gothic Medium Cond" charset="0"/>
              </a:rPr>
            </a:br>
            <a:r>
              <a:rPr lang="en-US" sz="4800" dirty="0">
                <a:latin typeface="Franklin Gothic Demi Cond" charset="0"/>
                <a:ea typeface="Franklin Gothic Demi Cond" charset="0"/>
                <a:cs typeface="Franklin Gothic Demi Cond" charset="0"/>
              </a:rPr>
              <a:t>AGENDA TODAY?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432" y="3535734"/>
            <a:ext cx="1832553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Who are we?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Our Markets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Awards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2606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5432" y="1717341"/>
            <a:ext cx="8646694" cy="1343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60"/>
              </a:lnSpc>
            </a:pPr>
            <a:r>
              <a:rPr lang="en-US" sz="48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HARNHAM</a:t>
            </a:r>
          </a:p>
          <a:p>
            <a:pPr>
              <a:lnSpc>
                <a:spcPts val="4360"/>
              </a:lnSpc>
            </a:pPr>
            <a:r>
              <a:rPr lang="en-US" sz="4800" b="1" dirty="0">
                <a:latin typeface="Franklin Gothic Demi Cond" charset="0"/>
                <a:ea typeface="Franklin Gothic Demi Cond" charset="0"/>
                <a:cs typeface="Franklin Gothic Demi Cond" charset="0"/>
              </a:rPr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5432" y="1717341"/>
            <a:ext cx="657737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60"/>
              </a:lnSpc>
            </a:pPr>
            <a:r>
              <a:rPr lang="en-US" sz="48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HARNHAM</a:t>
            </a:r>
          </a:p>
          <a:p>
            <a:pPr>
              <a:lnSpc>
                <a:spcPts val="4360"/>
              </a:lnSpc>
            </a:pPr>
            <a:r>
              <a:rPr lang="en-US" sz="4800" b="1">
                <a:latin typeface="Franklin Gothic Demi Cond" charset="0"/>
                <a:ea typeface="Franklin Gothic Demi Cond" charset="0"/>
                <a:cs typeface="Franklin Gothic Demi Cond" charset="0"/>
              </a:rPr>
              <a:t>WHO ARE WE?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BE2D301-50D1-40E9-8A2F-BC6DAD71708A}"/>
              </a:ext>
            </a:extLst>
          </p:cNvPr>
          <p:cNvSpPr txBox="1">
            <a:spLocks/>
          </p:cNvSpPr>
          <p:nvPr/>
        </p:nvSpPr>
        <p:spPr>
          <a:xfrm>
            <a:off x="545432" y="4279820"/>
            <a:ext cx="10937034" cy="12815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Established in 2006</a:t>
            </a:r>
          </a:p>
          <a:p>
            <a:r>
              <a:rPr lang="en-GB" sz="1800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Helping businesses large and small hire Data &amp; Analytics talent in both </a:t>
            </a:r>
            <a:r>
              <a:rPr lang="en-GB" sz="18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perm</a:t>
            </a:r>
            <a:r>
              <a:rPr lang="en-GB" sz="1800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GB" sz="18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contract</a:t>
            </a:r>
            <a:r>
              <a:rPr lang="en-GB" sz="1800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 vacancies</a:t>
            </a:r>
          </a:p>
          <a:p>
            <a:r>
              <a:rPr lang="en-GB" sz="1800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Global Presence with offices in the USA, UK and Europe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432" y="3259592"/>
            <a:ext cx="10800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        </a:t>
            </a:r>
            <a:r>
              <a:rPr lang="en-GB" b="1" dirty="0" err="1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Harnham</a:t>
            </a:r>
            <a:r>
              <a:rPr lang="en-GB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 has the largest team of consultants purely recruiting for Data &amp; Analytics in the world, enabling us to offer clients unrivalled access to a global network of candidates.</a:t>
            </a:r>
            <a:endParaRPr lang="nb-NO" b="1" dirty="0">
              <a:solidFill>
                <a:srgbClr val="51515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rgbClr val="51515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626383" y="3520263"/>
            <a:ext cx="431318" cy="0"/>
          </a:xfrm>
          <a:prstGeom prst="line">
            <a:avLst/>
          </a:prstGeom>
          <a:ln>
            <a:gradFill>
              <a:gsLst>
                <a:gs pos="0">
                  <a:srgbClr val="BB7354"/>
                </a:gs>
                <a:gs pos="100000">
                  <a:srgbClr val="F3C4AD"/>
                </a:gs>
              </a:gsLst>
              <a:lin ang="162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3432" y="3278605"/>
            <a:ext cx="864669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60"/>
              </a:lnSpc>
            </a:pPr>
            <a:r>
              <a:rPr lang="en-US" sz="48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HARNHAM</a:t>
            </a:r>
          </a:p>
          <a:p>
            <a:pPr>
              <a:lnSpc>
                <a:spcPts val="4360"/>
              </a:lnSpc>
            </a:pPr>
            <a:r>
              <a:rPr lang="en-US" sz="4800" b="1" dirty="0">
                <a:latin typeface="Franklin Gothic Demi Cond" charset="0"/>
                <a:ea typeface="Franklin Gothic Demi Cond" charset="0"/>
                <a:cs typeface="Franklin Gothic Demi Cond" charset="0"/>
              </a:rPr>
              <a:t>OUR MARKETS</a:t>
            </a:r>
          </a:p>
        </p:txBody>
      </p:sp>
    </p:spTree>
    <p:extLst>
      <p:ext uri="{BB962C8B-B14F-4D97-AF65-F5344CB8AC3E}">
        <p14:creationId xmlns:p14="http://schemas.microsoft.com/office/powerpoint/2010/main" val="42054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6" y="2056546"/>
            <a:ext cx="1760913" cy="17609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86" y="2091704"/>
            <a:ext cx="1671320" cy="1709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51" y="2059455"/>
            <a:ext cx="1819102" cy="18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08" y="2050946"/>
            <a:ext cx="1819102" cy="1819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25" y="2059282"/>
            <a:ext cx="1815638" cy="18156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198" y="3731652"/>
            <a:ext cx="195580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RISK 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15170" y="3728988"/>
            <a:ext cx="2267204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DATA &amp;</a:t>
            </a:r>
          </a:p>
          <a:p>
            <a:pPr algn="ctr"/>
            <a:r>
              <a:rPr lang="en-US" sz="16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TECHNOLOGY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1874" y="3731652"/>
            <a:ext cx="2391156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DATA SCIENCE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30683" y="3742843"/>
            <a:ext cx="2195576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MARKETING</a:t>
            </a:r>
            <a:br>
              <a:rPr lang="en-US" sz="16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6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&amp; INSIGHT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53711" y="3789009"/>
            <a:ext cx="2195576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DIGITAL </a:t>
            </a:r>
            <a:br>
              <a:rPr lang="en-US" sz="1600" b="1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600" b="1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ANALYTICS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32148" y="4592984"/>
            <a:ext cx="5963524" cy="1752101"/>
            <a:chOff x="632148" y="4592984"/>
            <a:chExt cx="5963524" cy="1752101"/>
          </a:xfrm>
        </p:grpSpPr>
        <p:sp>
          <p:nvSpPr>
            <p:cNvPr id="13" name="TextBox 12"/>
            <p:cNvSpPr txBox="1"/>
            <p:nvPr/>
          </p:nvSpPr>
          <p:spPr>
            <a:xfrm>
              <a:off x="632148" y="4592984"/>
              <a:ext cx="20218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rgbClr val="EB9A76"/>
                  </a:solidFill>
                  <a:latin typeface="Franklin Gothic Demi Cond" charset="0"/>
                  <a:ea typeface="Franklin Gothic Demi Cond" charset="0"/>
                  <a:cs typeface="Franklin Gothic Demi Cond" charset="0"/>
                </a:rPr>
                <a:t>92%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7885" y="5514088"/>
              <a:ext cx="5897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15151"/>
                  </a:solidFill>
                  <a:latin typeface="Arial" charset="0"/>
                  <a:ea typeface="Arial" charset="0"/>
                  <a:cs typeface="Arial" charset="0"/>
                </a:rPr>
                <a:t>         </a:t>
              </a:r>
              <a:r>
                <a:rPr lang="en-US" sz="1600" b="1" dirty="0">
                  <a:solidFill>
                    <a:srgbClr val="515151"/>
                  </a:solidFill>
                  <a:latin typeface="Arial" charset="0"/>
                  <a:ea typeface="Arial" charset="0"/>
                  <a:cs typeface="Arial" charset="0"/>
                </a:rPr>
                <a:t>Of our clients agreed/strongly agreed that Harman truly are a specialist in Data &amp; Analytics recruitment.</a:t>
              </a:r>
              <a:br>
                <a:rPr lang="en-US" sz="1600" dirty="0">
                  <a:solidFill>
                    <a:srgbClr val="515151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400" i="1" dirty="0">
                  <a:solidFill>
                    <a:srgbClr val="515151"/>
                  </a:solidFill>
                  <a:latin typeface="Arial" charset="0"/>
                  <a:ea typeface="Arial" charset="0"/>
                  <a:cs typeface="Arial" charset="0"/>
                </a:rPr>
                <a:t>(MESO Marketing)</a:t>
              </a:r>
            </a:p>
          </p:txBody>
        </p: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799414" y="5777035"/>
              <a:ext cx="480580" cy="0"/>
            </a:xfrm>
            <a:prstGeom prst="line">
              <a:avLst/>
            </a:prstGeom>
            <a:ln>
              <a:gradFill>
                <a:gsLst>
                  <a:gs pos="0">
                    <a:srgbClr val="BB7354"/>
                  </a:gs>
                  <a:gs pos="100000">
                    <a:srgbClr val="F3C4AD"/>
                  </a:gs>
                </a:gsLst>
                <a:lin ang="16200000" scaled="0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37A46D-90E4-8747-B12E-16CB7C88CF87}"/>
              </a:ext>
            </a:extLst>
          </p:cNvPr>
          <p:cNvSpPr txBox="1"/>
          <p:nvPr/>
        </p:nvSpPr>
        <p:spPr>
          <a:xfrm>
            <a:off x="9880309" y="3821431"/>
            <a:ext cx="219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LIFE SCIENCE</a:t>
            </a:r>
          </a:p>
          <a:p>
            <a:pPr algn="ctr"/>
            <a:r>
              <a:rPr lang="en-US" sz="16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ANALYTICS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9876E-E500-A84C-898A-F8D2E3CE91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7" t="5047" b="50000"/>
          <a:stretch/>
        </p:blipFill>
        <p:spPr>
          <a:xfrm>
            <a:off x="10310513" y="2229999"/>
            <a:ext cx="1335167" cy="14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5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5432" y="1716505"/>
            <a:ext cx="468696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60"/>
              </a:lnSpc>
            </a:pPr>
            <a:r>
              <a:rPr lang="en-US" sz="48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HARNHAM</a:t>
            </a:r>
          </a:p>
          <a:p>
            <a:pPr>
              <a:lnSpc>
                <a:spcPts val="4360"/>
              </a:lnSpc>
            </a:pPr>
            <a:r>
              <a:rPr lang="en-US" sz="4800" b="1" dirty="0">
                <a:latin typeface="Franklin Gothic Demi Cond" charset="0"/>
                <a:ea typeface="Franklin Gothic Demi Cond" charset="0"/>
                <a:cs typeface="Franklin Gothic Demi Cond" charset="0"/>
              </a:rPr>
              <a:t>AWARD WINNING</a:t>
            </a:r>
          </a:p>
        </p:txBody>
      </p:sp>
    </p:spTree>
    <p:extLst>
      <p:ext uri="{BB962C8B-B14F-4D97-AF65-F5344CB8AC3E}">
        <p14:creationId xmlns:p14="http://schemas.microsoft.com/office/powerpoint/2010/main" val="40196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E2D301-50D1-40E9-8A2F-BC6DAD71708A}"/>
              </a:ext>
            </a:extLst>
          </p:cNvPr>
          <p:cNvSpPr txBox="1">
            <a:spLocks/>
          </p:cNvSpPr>
          <p:nvPr/>
        </p:nvSpPr>
        <p:spPr>
          <a:xfrm>
            <a:off x="2679032" y="3199893"/>
            <a:ext cx="8192168" cy="129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b="1" dirty="0" err="1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Harnham</a:t>
            </a:r>
            <a:r>
              <a:rPr lang="en-GB" sz="1800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 is a Top 25 Most Socially Engaged Staffing Agency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This enables </a:t>
            </a:r>
            <a:r>
              <a:rPr lang="en-GB" sz="1800" dirty="0" err="1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Harnham</a:t>
            </a:r>
            <a:r>
              <a:rPr lang="en-GB" sz="1800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 to strategically target passive candidates that are already engaged with our brand and deliver unique candidates to our clients.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432" y="1716505"/>
            <a:ext cx="468696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60"/>
              </a:lnSpc>
            </a:pPr>
            <a:r>
              <a:rPr lang="en-US" sz="48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HARNHAM</a:t>
            </a:r>
          </a:p>
          <a:p>
            <a:pPr>
              <a:lnSpc>
                <a:spcPts val="4360"/>
              </a:lnSpc>
            </a:pPr>
            <a:r>
              <a:rPr lang="en-US" sz="4800" b="1" dirty="0">
                <a:latin typeface="Franklin Gothic Demi Cond" charset="0"/>
                <a:ea typeface="Franklin Gothic Demi Cond" charset="0"/>
                <a:cs typeface="Franklin Gothic Demi Cond" charset="0"/>
              </a:rPr>
              <a:t>AWARD WINNING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9032" y="4737100"/>
            <a:ext cx="8877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Apsco</a:t>
            </a:r>
            <a:r>
              <a:rPr lang="en-US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 Awards for Excellence</a:t>
            </a:r>
            <a:r>
              <a:rPr lang="en-US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b="1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Medium Sized Recruitment Company of the Year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err="1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Harnham</a:t>
            </a:r>
            <a:r>
              <a:rPr lang="en-US" dirty="0">
                <a:solidFill>
                  <a:srgbClr val="515151"/>
                </a:solidFill>
                <a:latin typeface="Arial" charset="0"/>
                <a:ea typeface="Arial" charset="0"/>
                <a:cs typeface="Arial" charset="0"/>
              </a:rPr>
              <a:t> are incredibly proud to have won this prestigious accolade and reflects the company’s tireless drive to achieve excellence within service, delivery, training and development.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2B9E1-DE21-FD47-99F9-79E6D195E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0" t="15200" r="20959" b="17388"/>
          <a:stretch/>
        </p:blipFill>
        <p:spPr>
          <a:xfrm>
            <a:off x="545964" y="3199893"/>
            <a:ext cx="1813261" cy="1102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765CC7-AEAC-9346-81B5-5574BA65F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9" y="4737099"/>
            <a:ext cx="1200329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E2D301-50D1-40E9-8A2F-BC6DAD71708A}"/>
              </a:ext>
            </a:extLst>
          </p:cNvPr>
          <p:cNvSpPr txBox="1">
            <a:spLocks/>
          </p:cNvSpPr>
          <p:nvPr/>
        </p:nvSpPr>
        <p:spPr>
          <a:xfrm>
            <a:off x="545432" y="3199892"/>
            <a:ext cx="10569036" cy="3658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cs typeface="Arial" panose="020B0604020202020204" pitchFamily="34" charset="0"/>
              </a:rPr>
              <a:t>Staff Data Scientist - Fraud (San Diego) $130,000 - $160,000</a:t>
            </a:r>
          </a:p>
          <a:p>
            <a:r>
              <a:rPr lang="en-GB" sz="1800" dirty="0">
                <a:cs typeface="Arial" panose="020B0604020202020204" pitchFamily="34" charset="0"/>
              </a:rPr>
              <a:t>Data Scientist - Deep Learning (Los Angeles) $130,000 - $150,000</a:t>
            </a:r>
          </a:p>
          <a:p>
            <a:r>
              <a:rPr lang="en-GB" sz="1800" dirty="0">
                <a:cs typeface="Arial" panose="020B0604020202020204" pitchFamily="34" charset="0"/>
              </a:rPr>
              <a:t>Senior Data Scientist - NLP (San Diego) $140,000 - $160,000</a:t>
            </a:r>
          </a:p>
          <a:p>
            <a:r>
              <a:rPr lang="en-GB" sz="1800" dirty="0">
                <a:cs typeface="Arial" panose="020B0604020202020204" pitchFamily="34" charset="0"/>
              </a:rPr>
              <a:t>Senior Machine Learning Engineer (Los Angeles) $140,000 - $160,000</a:t>
            </a:r>
          </a:p>
          <a:p>
            <a:pPr marL="0" indent="0">
              <a:buNone/>
            </a:pPr>
            <a:endParaRPr lang="en-GB" sz="1800" dirty="0">
              <a:cs typeface="Arial" panose="020B0604020202020204" pitchFamily="34" charset="0"/>
            </a:endParaRPr>
          </a:p>
          <a:p>
            <a:r>
              <a:rPr lang="en-US" sz="1800" dirty="0"/>
              <a:t>Senior Data Scientist – Series C (San Francisco) $160,000 - $180,000</a:t>
            </a:r>
          </a:p>
          <a:p>
            <a:r>
              <a:rPr lang="en-US" sz="1800" dirty="0"/>
              <a:t>Deep Learning Scientist – Healthcare (San Francisco) $190,000 - $200,000</a:t>
            </a:r>
          </a:p>
          <a:p>
            <a:r>
              <a:rPr lang="en-US" sz="1800" dirty="0"/>
              <a:t>Lead Data Scientist – Social Media (Santa Clara)  $170,000 - $185,000</a:t>
            </a:r>
          </a:p>
          <a:p>
            <a:r>
              <a:rPr lang="en-US" sz="1800" dirty="0"/>
              <a:t>Product Science Manager – NLP (San Francisco)  $180,000 - $210,000</a:t>
            </a:r>
            <a:br>
              <a:rPr lang="en-US" sz="1800" dirty="0"/>
            </a:br>
            <a:endParaRPr lang="en-GB" sz="1800" dirty="0"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432" y="1716505"/>
            <a:ext cx="468696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60"/>
              </a:lnSpc>
            </a:pPr>
            <a:r>
              <a:rPr lang="en-US" sz="48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TYPICAL</a:t>
            </a:r>
          </a:p>
          <a:p>
            <a:pPr>
              <a:lnSpc>
                <a:spcPts val="4360"/>
              </a:lnSpc>
            </a:pPr>
            <a:r>
              <a:rPr lang="en-US" sz="4800" b="1" dirty="0">
                <a:latin typeface="Franklin Gothic Demi Cond" charset="0"/>
                <a:ea typeface="Franklin Gothic Demi Cond" charset="0"/>
                <a:cs typeface="Franklin Gothic Demi Cond" charset="0"/>
              </a:rPr>
              <a:t>VACANCIES</a:t>
            </a:r>
          </a:p>
        </p:txBody>
      </p:sp>
    </p:spTree>
    <p:extLst>
      <p:ext uri="{BB962C8B-B14F-4D97-AF65-F5344CB8AC3E}">
        <p14:creationId xmlns:p14="http://schemas.microsoft.com/office/powerpoint/2010/main" val="2955759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327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Demi Cond</vt:lpstr>
      <vt:lpstr>Franklin Gothic Medium Cond</vt:lpstr>
      <vt:lpstr>FranklinGothic URW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Kristianna Chung</dc:creator>
  <cp:lastModifiedBy>Kristianna Chung</cp:lastModifiedBy>
  <cp:revision>11</cp:revision>
  <dcterms:modified xsi:type="dcterms:W3CDTF">2019-01-17T01:07:32Z</dcterms:modified>
</cp:coreProperties>
</file>